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Poppins" charset="1" panose="00000500000000000000"/>
      <p:regular r:id="rId45"/>
    </p:embeddedFont>
    <p:embeddedFont>
      <p:font typeface="Staatliches" charset="1" panose="00000000000000000000"/>
      <p:regular r:id="rId46"/>
    </p:embeddedFont>
    <p:embeddedFont>
      <p:font typeface="Montserrat Bold" charset="1" panose="00000800000000000000"/>
      <p:regular r:id="rId47"/>
    </p:embeddedFont>
    <p:embeddedFont>
      <p:font typeface="Poppins Bold" charset="1" panose="000008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64577"/>
            <a:ext cx="18288000" cy="10751577"/>
          </a:xfrm>
          <a:custGeom>
            <a:avLst/>
            <a:gdLst/>
            <a:ahLst/>
            <a:cxnLst/>
            <a:rect r="r" b="b" t="t" l="l"/>
            <a:pathLst>
              <a:path h="10751577" w="18288000">
                <a:moveTo>
                  <a:pt x="0" y="0"/>
                </a:moveTo>
                <a:lnTo>
                  <a:pt x="18288000" y="0"/>
                </a:lnTo>
                <a:lnTo>
                  <a:pt x="18288000" y="10751577"/>
                </a:lnTo>
                <a:lnTo>
                  <a:pt x="0" y="10751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2321" t="0" r="-232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03023" y="2423126"/>
            <a:ext cx="2423459" cy="1544955"/>
          </a:xfrm>
          <a:custGeom>
            <a:avLst/>
            <a:gdLst/>
            <a:ahLst/>
            <a:cxnLst/>
            <a:rect r="r" b="b" t="t" l="l"/>
            <a:pathLst>
              <a:path h="1544955" w="2423459">
                <a:moveTo>
                  <a:pt x="0" y="0"/>
                </a:moveTo>
                <a:lnTo>
                  <a:pt x="2423459" y="0"/>
                </a:lnTo>
                <a:lnTo>
                  <a:pt x="2423459" y="1544956"/>
                </a:lnTo>
                <a:lnTo>
                  <a:pt x="0" y="1544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7024" y="9003601"/>
            <a:ext cx="10933953" cy="49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3100" spc="-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-KALPESH ATTARDE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570" y="4508098"/>
            <a:ext cx="16684364" cy="266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49"/>
              </a:lnSpc>
            </a:pPr>
            <a:r>
              <a:rPr lang="en-US" sz="2396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MovieMatrixDB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292098" y="4170511"/>
            <a:ext cx="8995902" cy="1945977"/>
          </a:xfrm>
          <a:custGeom>
            <a:avLst/>
            <a:gdLst/>
            <a:ahLst/>
            <a:cxnLst/>
            <a:rect r="r" b="b" t="t" l="l"/>
            <a:pathLst>
              <a:path h="1945977" w="8995902">
                <a:moveTo>
                  <a:pt x="0" y="0"/>
                </a:moveTo>
                <a:lnTo>
                  <a:pt x="8995902" y="0"/>
                </a:lnTo>
                <a:lnTo>
                  <a:pt x="8995902" y="1945978"/>
                </a:lnTo>
                <a:lnTo>
                  <a:pt x="0" y="1945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6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632" y="2666672"/>
            <a:ext cx="11990286" cy="211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TABLE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user_id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 PRIMARY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username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VARCHAR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100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NOT NULL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email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VARCHAR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150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 UNIQUE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USERs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42632" y="2666672"/>
            <a:ext cx="7012681" cy="588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TABLE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rating_id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 PRIMARY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user_id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 INT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title_id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rating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DECIMAL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CHECK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(rating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BETWEEN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0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AND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10),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review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TEXT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rating_date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DATE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FOREIGN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(user_id)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users (user_id),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FOREIGN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KEY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(title_id)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 (title_id)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  <a:p>
            <a:pPr algn="just">
              <a:lnSpc>
                <a:spcPts val="335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63703" y="3524792"/>
            <a:ext cx="9024297" cy="3237416"/>
          </a:xfrm>
          <a:custGeom>
            <a:avLst/>
            <a:gdLst/>
            <a:ahLst/>
            <a:cxnLst/>
            <a:rect r="r" b="b" t="t" l="l"/>
            <a:pathLst>
              <a:path h="3237416" w="9024297">
                <a:moveTo>
                  <a:pt x="0" y="0"/>
                </a:moveTo>
                <a:lnTo>
                  <a:pt x="9024297" y="0"/>
                </a:lnTo>
                <a:lnTo>
                  <a:pt x="9024297" y="3237416"/>
                </a:lnTo>
                <a:lnTo>
                  <a:pt x="0" y="323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Ratings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8804" y="4294645"/>
            <a:ext cx="10390393" cy="1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5"/>
              </a:lnSpc>
              <a:spcBef>
                <a:spcPct val="0"/>
              </a:spcBef>
            </a:pPr>
            <a:r>
              <a:rPr lang="en-US" sz="888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Contents of the tables</a:t>
            </a:r>
          </a:p>
        </p:txBody>
      </p:sp>
    </p:spTree>
  </p:cSld>
  <p:clrMapOvr>
    <a:masterClrMapping/>
  </p:clrMapOvr>
  <p:transition spd="fast">
    <p:wipe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53561" y="3987810"/>
            <a:ext cx="4180877" cy="2311379"/>
          </a:xfrm>
          <a:custGeom>
            <a:avLst/>
            <a:gdLst/>
            <a:ahLst/>
            <a:cxnLst/>
            <a:rect r="r" b="b" t="t" l="l"/>
            <a:pathLst>
              <a:path h="2311379" w="4180877">
                <a:moveTo>
                  <a:pt x="0" y="0"/>
                </a:moveTo>
                <a:lnTo>
                  <a:pt x="4180878" y="0"/>
                </a:lnTo>
                <a:lnTo>
                  <a:pt x="4180878" y="2311380"/>
                </a:lnTo>
                <a:lnTo>
                  <a:pt x="0" y="231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5688" y="411508"/>
            <a:ext cx="516314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Categories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159652" y="3411876"/>
            <a:ext cx="3968695" cy="3463248"/>
          </a:xfrm>
          <a:custGeom>
            <a:avLst/>
            <a:gdLst/>
            <a:ahLst/>
            <a:cxnLst/>
            <a:rect r="r" b="b" t="t" l="l"/>
            <a:pathLst>
              <a:path h="3463248" w="3968695">
                <a:moveTo>
                  <a:pt x="0" y="0"/>
                </a:moveTo>
                <a:lnTo>
                  <a:pt x="3968696" y="0"/>
                </a:lnTo>
                <a:lnTo>
                  <a:pt x="3968696" y="3463248"/>
                </a:lnTo>
                <a:lnTo>
                  <a:pt x="0" y="3463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genres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621812" y="1603461"/>
            <a:ext cx="3044377" cy="8683539"/>
          </a:xfrm>
          <a:custGeom>
            <a:avLst/>
            <a:gdLst/>
            <a:ahLst/>
            <a:cxnLst/>
            <a:rect r="r" b="b" t="t" l="l"/>
            <a:pathLst>
              <a:path h="8683539" w="3044377">
                <a:moveTo>
                  <a:pt x="0" y="0"/>
                </a:moveTo>
                <a:lnTo>
                  <a:pt x="3044376" y="0"/>
                </a:lnTo>
                <a:lnTo>
                  <a:pt x="3044376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Actors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74074" y="1603461"/>
            <a:ext cx="9339853" cy="8683539"/>
          </a:xfrm>
          <a:custGeom>
            <a:avLst/>
            <a:gdLst/>
            <a:ahLst/>
            <a:cxnLst/>
            <a:rect r="r" b="b" t="t" l="l"/>
            <a:pathLst>
              <a:path h="8683539" w="9339853">
                <a:moveTo>
                  <a:pt x="0" y="0"/>
                </a:moveTo>
                <a:lnTo>
                  <a:pt x="9339852" y="0"/>
                </a:lnTo>
                <a:lnTo>
                  <a:pt x="9339852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cinema_DB 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603461"/>
            <a:ext cx="5184793" cy="8683539"/>
          </a:xfrm>
          <a:custGeom>
            <a:avLst/>
            <a:gdLst/>
            <a:ahLst/>
            <a:cxnLst/>
            <a:rect r="r" b="b" t="t" l="l"/>
            <a:pathLst>
              <a:path h="8683539" w="5184793">
                <a:moveTo>
                  <a:pt x="0" y="0"/>
                </a:moveTo>
                <a:lnTo>
                  <a:pt x="5184793" y="0"/>
                </a:lnTo>
                <a:lnTo>
                  <a:pt x="5184793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01888" y="1603461"/>
            <a:ext cx="5357412" cy="8683539"/>
          </a:xfrm>
          <a:custGeom>
            <a:avLst/>
            <a:gdLst/>
            <a:ahLst/>
            <a:cxnLst/>
            <a:rect r="r" b="b" t="t" l="l"/>
            <a:pathLst>
              <a:path h="8683539" w="5357412">
                <a:moveTo>
                  <a:pt x="0" y="0"/>
                </a:moveTo>
                <a:lnTo>
                  <a:pt x="5357412" y="0"/>
                </a:lnTo>
                <a:lnTo>
                  <a:pt x="5357412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USERs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603461"/>
            <a:ext cx="5561902" cy="8683539"/>
          </a:xfrm>
          <a:custGeom>
            <a:avLst/>
            <a:gdLst/>
            <a:ahLst/>
            <a:cxnLst/>
            <a:rect r="r" b="b" t="t" l="l"/>
            <a:pathLst>
              <a:path h="8683539" w="5561902">
                <a:moveTo>
                  <a:pt x="0" y="0"/>
                </a:moveTo>
                <a:lnTo>
                  <a:pt x="5561902" y="0"/>
                </a:lnTo>
                <a:lnTo>
                  <a:pt x="5561902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29133" y="1603461"/>
            <a:ext cx="5530167" cy="8683539"/>
          </a:xfrm>
          <a:custGeom>
            <a:avLst/>
            <a:gdLst/>
            <a:ahLst/>
            <a:cxnLst/>
            <a:rect r="r" b="b" t="t" l="l"/>
            <a:pathLst>
              <a:path h="8683539" w="5530167">
                <a:moveTo>
                  <a:pt x="0" y="0"/>
                </a:moveTo>
                <a:lnTo>
                  <a:pt x="5530167" y="0"/>
                </a:lnTo>
                <a:lnTo>
                  <a:pt x="5530167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Ratings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8804" y="4294645"/>
            <a:ext cx="10390393" cy="151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5"/>
              </a:lnSpc>
              <a:spcBef>
                <a:spcPct val="0"/>
              </a:spcBef>
            </a:pPr>
            <a:r>
              <a:rPr lang="en-US" sz="888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Subqueries </a:t>
            </a:r>
          </a:p>
        </p:txBody>
      </p:sp>
    </p:spTree>
  </p:cSld>
  <p:clrMapOvr>
    <a:masterClrMapping/>
  </p:clrMapOvr>
  <p:transition spd="fast">
    <p:wipe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7988" y="2792390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5808" y="2792390"/>
            <a:ext cx="2580928" cy="0"/>
          </a:xfrm>
          <a:prstGeom prst="line">
            <a:avLst/>
          </a:prstGeom>
          <a:ln cap="flat" w="38100">
            <a:solidFill>
              <a:srgbClr val="FFD1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815152" y="139489"/>
            <a:ext cx="8299983" cy="9118811"/>
            <a:chOff x="0" y="0"/>
            <a:chExt cx="11066644" cy="1215841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5118" t="0" r="5118" b="0"/>
            <a:stretch>
              <a:fillRect/>
            </a:stretch>
          </p:blipFill>
          <p:spPr>
            <a:xfrm flipH="false" flipV="false">
              <a:off x="0" y="0"/>
              <a:ext cx="2671411" cy="297610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12439" r="0" b="12439"/>
            <a:stretch>
              <a:fillRect/>
            </a:stretch>
          </p:blipFill>
          <p:spPr>
            <a:xfrm flipH="false" flipV="false">
              <a:off x="2798411" y="0"/>
              <a:ext cx="2671411" cy="297610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21545"/>
            <a:stretch>
              <a:fillRect/>
            </a:stretch>
          </p:blipFill>
          <p:spPr>
            <a:xfrm flipH="false" flipV="false">
              <a:off x="5596822" y="0"/>
              <a:ext cx="2671411" cy="2976104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12818" r="0" b="12818"/>
            <a:stretch>
              <a:fillRect/>
            </a:stretch>
          </p:blipFill>
          <p:spPr>
            <a:xfrm flipH="false" flipV="false">
              <a:off x="8395233" y="0"/>
              <a:ext cx="2671411" cy="2976104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15539" t="0" r="15539" b="0"/>
            <a:stretch>
              <a:fillRect/>
            </a:stretch>
          </p:blipFill>
          <p:spPr>
            <a:xfrm flipH="false" flipV="false">
              <a:off x="0" y="3103104"/>
              <a:ext cx="5469822" cy="5952207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/>
            <a:srcRect l="0" t="7611" r="0" b="5333"/>
            <a:stretch>
              <a:fillRect/>
            </a:stretch>
          </p:blipFill>
          <p:spPr>
            <a:xfrm flipH="false" flipV="false">
              <a:off x="5596822" y="3103104"/>
              <a:ext cx="5469822" cy="5952207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/>
            <a:srcRect l="24785" t="0" r="24785" b="0"/>
            <a:stretch>
              <a:fillRect/>
            </a:stretch>
          </p:blipFill>
          <p:spPr>
            <a:xfrm flipH="false" flipV="false">
              <a:off x="0" y="9182311"/>
              <a:ext cx="2671411" cy="2976104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1"/>
            <a:srcRect l="0" t="5437" r="0" b="5437"/>
            <a:stretch>
              <a:fillRect/>
            </a:stretch>
          </p:blipFill>
          <p:spPr>
            <a:xfrm flipH="false" flipV="false">
              <a:off x="2798411" y="9182311"/>
              <a:ext cx="2671411" cy="2976104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2"/>
            <a:srcRect l="0" t="24224" r="0" b="626"/>
            <a:stretch>
              <a:fillRect/>
            </a:stretch>
          </p:blipFill>
          <p:spPr>
            <a:xfrm flipH="false" flipV="false">
              <a:off x="5596822" y="9182311"/>
              <a:ext cx="2671411" cy="2976104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3"/>
            <a:srcRect l="0" t="21250" r="0" b="4385"/>
            <a:stretch>
              <a:fillRect/>
            </a:stretch>
          </p:blipFill>
          <p:spPr>
            <a:xfrm flipH="false" flipV="false">
              <a:off x="8395233" y="9182311"/>
              <a:ext cx="2671411" cy="2976104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455808" y="2154215"/>
            <a:ext cx="580163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b="true" sz="4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Abstract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028465"/>
            <a:ext cx="5056123" cy="443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3"/>
              </a:lnSpc>
            </a:pPr>
            <a:r>
              <a:rPr lang="en-US" sz="178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Movi</a:t>
            </a:r>
            <a:r>
              <a:rPr lang="en-US" sz="178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eMatrixDB is a database built to help you organize and explore movies, TV series, web series, and TV shows. </a:t>
            </a:r>
          </a:p>
          <a:p>
            <a:pPr algn="ctr">
              <a:lnSpc>
                <a:spcPts val="2243"/>
              </a:lnSpc>
            </a:pPr>
          </a:p>
          <a:p>
            <a:pPr algn="ctr">
              <a:lnSpc>
                <a:spcPts val="2243"/>
              </a:lnSpc>
            </a:pPr>
            <a:r>
              <a:rPr lang="en-US" sz="178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title comes with its main genre, category, and lead actor, and users can share ratings and reviews. </a:t>
            </a:r>
          </a:p>
          <a:p>
            <a:pPr algn="ctr">
              <a:lnSpc>
                <a:spcPts val="2243"/>
              </a:lnSpc>
            </a:pPr>
          </a:p>
          <a:p>
            <a:pPr algn="ctr">
              <a:lnSpc>
                <a:spcPts val="2243"/>
              </a:lnSpc>
            </a:pPr>
            <a:r>
              <a:rPr lang="en-US" sz="178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With this setup, you can run powerful SQL queries to discover trend like what people love watching, which genres are getting top scores, and how user opinions differ. </a:t>
            </a:r>
          </a:p>
          <a:p>
            <a:pPr algn="ctr">
              <a:lnSpc>
                <a:spcPts val="2243"/>
              </a:lnSpc>
            </a:pPr>
          </a:p>
          <a:p>
            <a:pPr algn="ctr">
              <a:lnSpc>
                <a:spcPts val="2243"/>
              </a:lnSpc>
            </a:pPr>
            <a:r>
              <a:rPr lang="en-US" sz="178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It’s a flexible system that makes media analytics and recommendations easy and insightful.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597732"/>
            <a:ext cx="5044910" cy="592952"/>
            <a:chOff x="0" y="0"/>
            <a:chExt cx="6726547" cy="7906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0161" cy="790602"/>
            </a:xfrm>
            <a:custGeom>
              <a:avLst/>
              <a:gdLst/>
              <a:ahLst/>
              <a:cxnLst/>
              <a:rect r="r" b="b" t="t" l="l"/>
              <a:pathLst>
                <a:path h="790602" w="1240161">
                  <a:moveTo>
                    <a:pt x="0" y="0"/>
                  </a:moveTo>
                  <a:lnTo>
                    <a:pt x="1240161" y="0"/>
                  </a:lnTo>
                  <a:lnTo>
                    <a:pt x="1240161" y="790602"/>
                  </a:lnTo>
                  <a:lnTo>
                    <a:pt x="0" y="79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52683" y="34865"/>
              <a:ext cx="5273864" cy="755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16"/>
                </a:lnSpc>
              </a:pPr>
              <a:r>
                <a:rPr lang="en-US" sz="344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68342" y="4135050"/>
            <a:ext cx="2706893" cy="2016901"/>
          </a:xfrm>
          <a:custGeom>
            <a:avLst/>
            <a:gdLst/>
            <a:ahLst/>
            <a:cxnLst/>
            <a:rect r="r" b="b" t="t" l="l"/>
            <a:pathLst>
              <a:path h="2016901" w="2706893">
                <a:moveTo>
                  <a:pt x="0" y="0"/>
                </a:moveTo>
                <a:lnTo>
                  <a:pt x="2706893" y="0"/>
                </a:lnTo>
                <a:lnTo>
                  <a:pt x="2706893" y="2016900"/>
                </a:lnTo>
                <a:lnTo>
                  <a:pt x="0" y="201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632" y="2666672"/>
            <a:ext cx="11990286" cy="337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title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cinema_db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title_id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 &gt; (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(rating) 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ratings)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Q.1.1  Titles with ratings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abo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ve overall average rating</a:t>
            </a:r>
          </a:p>
        </p:txBody>
      </p:sp>
    </p:spTree>
  </p:cSld>
  <p:clrMapOvr>
    <a:masterClrMapping/>
  </p:clrMapOvr>
  <p:transition spd="fast">
    <p:push dir="u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600996" y="1695541"/>
            <a:ext cx="3063845" cy="8683539"/>
          </a:xfrm>
          <a:custGeom>
            <a:avLst/>
            <a:gdLst/>
            <a:ahLst/>
            <a:cxnLst/>
            <a:rect r="r" b="b" t="t" l="l"/>
            <a:pathLst>
              <a:path h="8683539" w="3063845">
                <a:moveTo>
                  <a:pt x="0" y="0"/>
                </a:moveTo>
                <a:lnTo>
                  <a:pt x="3063845" y="0"/>
                </a:lnTo>
                <a:lnTo>
                  <a:pt x="3063845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66672"/>
            <a:ext cx="11990286" cy="337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title_id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rating = (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MAX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(rating)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ratings)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Q.1.2 FIND Titles that rec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eived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the highest rating by any user.</a:t>
            </a:r>
          </a:p>
        </p:txBody>
      </p:sp>
    </p:spTree>
  </p:cSld>
  <p:clrMapOvr>
    <a:masterClrMapping/>
  </p:clrMapOvr>
  <p:transition spd="fast">
    <p:push dir="u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543107" y="3247230"/>
            <a:ext cx="2670085" cy="3792541"/>
          </a:xfrm>
          <a:custGeom>
            <a:avLst/>
            <a:gdLst/>
            <a:ahLst/>
            <a:cxnLst/>
            <a:rect r="r" b="b" t="t" l="l"/>
            <a:pathLst>
              <a:path h="3792541" w="2670085">
                <a:moveTo>
                  <a:pt x="0" y="0"/>
                </a:moveTo>
                <a:lnTo>
                  <a:pt x="2670085" y="0"/>
                </a:lnTo>
                <a:lnTo>
                  <a:pt x="2670085" y="3792540"/>
                </a:lnTo>
                <a:lnTo>
                  <a:pt x="0" y="3792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632" y="2666672"/>
            <a:ext cx="11990286" cy="253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username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users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user_id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 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 &lt; 3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Q.1.3 FIND Users who ga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ve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any rating below 3.</a:t>
            </a:r>
          </a:p>
        </p:txBody>
      </p:sp>
    </p:spTree>
  </p:cSld>
  <p:clrMapOvr>
    <a:masterClrMapping/>
  </p:clrMapOvr>
  <p:transition spd="fast">
    <p:push dir="u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2632" y="2666672"/>
            <a:ext cx="11990286" cy="462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title_id IN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 DISTINCT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title_id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 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user_id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GROUP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user_id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HAVING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MIN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(rating) &gt; 7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)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05992" y="4112153"/>
            <a:ext cx="4160467" cy="3666154"/>
          </a:xfrm>
          <a:custGeom>
            <a:avLst/>
            <a:gdLst/>
            <a:ahLst/>
            <a:cxnLst/>
            <a:rect r="r" b="b" t="t" l="l"/>
            <a:pathLst>
              <a:path h="3666154" w="4160467">
                <a:moveTo>
                  <a:pt x="0" y="0"/>
                </a:moveTo>
                <a:lnTo>
                  <a:pt x="4160467" y="0"/>
                </a:lnTo>
                <a:lnTo>
                  <a:pt x="4160467" y="3666155"/>
                </a:lnTo>
                <a:lnTo>
                  <a:pt x="0" y="3666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Q.1.4 FIND Titles rated by users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who only ga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ve ratings above 7.</a:t>
            </a:r>
          </a:p>
        </p:txBody>
      </p:sp>
    </p:spTree>
  </p:cSld>
  <p:clrMapOvr>
    <a:masterClrMapping/>
  </p:clrMapOvr>
  <p:transition spd="fast">
    <p:push dir="u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2632" y="2666672"/>
            <a:ext cx="11990286" cy="295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 title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 cinema_db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 genre_id =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 genre_id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 cinema_db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 title = 'Inception'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05992" y="4112153"/>
            <a:ext cx="4160467" cy="3666154"/>
          </a:xfrm>
          <a:custGeom>
            <a:avLst/>
            <a:gdLst/>
            <a:ahLst/>
            <a:cxnLst/>
            <a:rect r="r" b="b" t="t" l="l"/>
            <a:pathLst>
              <a:path h="3666154" w="4160467">
                <a:moveTo>
                  <a:pt x="0" y="0"/>
                </a:moveTo>
                <a:lnTo>
                  <a:pt x="4160467" y="0"/>
                </a:lnTo>
                <a:lnTo>
                  <a:pt x="4160467" y="3666155"/>
                </a:lnTo>
                <a:lnTo>
                  <a:pt x="0" y="3666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Q.1.5 Titles that share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the same genr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e as 'Inception'</a:t>
            </a:r>
          </a:p>
        </p:txBody>
      </p:sp>
    </p:spTree>
  </p:cSld>
  <p:clrMapOvr>
    <a:masterClrMapping/>
  </p:clrMapOvr>
  <p:transition spd="fast">
    <p:push dir="u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2632" y="2666672"/>
            <a:ext cx="11990286" cy="337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WHERE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title_id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G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ROUP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title_id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HAVING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MIN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(rating) &gt;= 5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13058" y="3108047"/>
            <a:ext cx="3731324" cy="5020327"/>
          </a:xfrm>
          <a:custGeom>
            <a:avLst/>
            <a:gdLst/>
            <a:ahLst/>
            <a:cxnLst/>
            <a:rect r="r" b="b" t="t" l="l"/>
            <a:pathLst>
              <a:path h="5020327" w="3731324">
                <a:moveTo>
                  <a:pt x="0" y="0"/>
                </a:moveTo>
                <a:lnTo>
                  <a:pt x="3731325" y="0"/>
                </a:lnTo>
                <a:lnTo>
                  <a:pt x="3731325" y="5020327"/>
                </a:lnTo>
                <a:lnTo>
                  <a:pt x="0" y="5020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Q.1.6 Titles that share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the same genr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e as 'Inception'</a:t>
            </a:r>
          </a:p>
        </p:txBody>
      </p:sp>
    </p:spTree>
  </p:cSld>
  <p:clrMapOvr>
    <a:masterClrMapping/>
  </p:clrMapOvr>
  <p:transition spd="fast">
    <p:push dir="u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8804" y="4294645"/>
            <a:ext cx="10390393" cy="1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5"/>
              </a:lnSpc>
              <a:spcBef>
                <a:spcPct val="0"/>
              </a:spcBef>
            </a:pPr>
            <a:r>
              <a:rPr lang="en-US" sz="888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Joins</a:t>
            </a:r>
          </a:p>
        </p:txBody>
      </p:sp>
    </p:spTree>
  </p:cSld>
  <p:clrMapOvr>
    <a:masterClrMapping/>
  </p:clrMapOvr>
  <p:transition spd="fast">
    <p:wipe dir="u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2632" y="2666672"/>
            <a:ext cx="11990286" cy="420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c.title,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(r.rating),1)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avg_user_rating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 c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 r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c.title_id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=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r.title_id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GROUP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HAVING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(r.rating) &gt; (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(rating) 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ratings)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RDER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avg_user_rating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306844" y="2701566"/>
            <a:ext cx="5197235" cy="6487329"/>
          </a:xfrm>
          <a:custGeom>
            <a:avLst/>
            <a:gdLst/>
            <a:ahLst/>
            <a:cxnLst/>
            <a:rect r="r" b="b" t="t" l="l"/>
            <a:pathLst>
              <a:path h="6487329" w="5197235">
                <a:moveTo>
                  <a:pt x="0" y="0"/>
                </a:moveTo>
                <a:lnTo>
                  <a:pt x="5197235" y="0"/>
                </a:lnTo>
                <a:lnTo>
                  <a:pt x="5197235" y="6487329"/>
                </a:lnTo>
                <a:lnTo>
                  <a:pt x="0" y="648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Q.2.1 Find titles with average rating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above the overall a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verage rating.</a:t>
            </a:r>
          </a:p>
        </p:txBody>
      </p:sp>
    </p:spTree>
  </p:cSld>
  <p:clrMapOvr>
    <a:masterClrMapping/>
  </p:clrMapOvr>
  <p:transition spd="fast">
    <p:push dir="u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2632" y="2666672"/>
            <a:ext cx="11990286" cy="378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cat.category_name,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COUNT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(c.title_id)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total_titles,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(c.imdb_rating),1)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avg_imdb_rating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categories cat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 c 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cat.category_id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=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c.category_id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GROUP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cat.category_name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RDER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total_titles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741593" y="3779584"/>
            <a:ext cx="8115300" cy="2727832"/>
          </a:xfrm>
          <a:custGeom>
            <a:avLst/>
            <a:gdLst/>
            <a:ahLst/>
            <a:cxnLst/>
            <a:rect r="r" b="b" t="t" l="l"/>
            <a:pathLst>
              <a:path h="2727832" w="8115300">
                <a:moveTo>
                  <a:pt x="0" y="0"/>
                </a:moveTo>
                <a:lnTo>
                  <a:pt x="8115300" y="0"/>
                </a:lnTo>
                <a:lnTo>
                  <a:pt x="8115300" y="2727832"/>
                </a:lnTo>
                <a:lnTo>
                  <a:pt x="0" y="2727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1" r="0" b="-13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Q.2.2 Find Number of titles per category and their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verage IMDb rating.</a:t>
            </a:r>
          </a:p>
        </p:txBody>
      </p:sp>
    </p:spTree>
  </p:cSld>
  <p:clrMapOvr>
    <a:masterClrMapping/>
  </p:clrMapOvr>
  <p:transition spd="fast">
    <p:push dir="u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005248" y="3923567"/>
            <a:ext cx="5472599" cy="2439867"/>
          </a:xfrm>
          <a:custGeom>
            <a:avLst/>
            <a:gdLst/>
            <a:ahLst/>
            <a:cxnLst/>
            <a:rect r="r" b="b" t="t" l="l"/>
            <a:pathLst>
              <a:path h="2439867" w="5472599">
                <a:moveTo>
                  <a:pt x="0" y="0"/>
                </a:moveTo>
                <a:lnTo>
                  <a:pt x="5472598" y="0"/>
                </a:lnTo>
                <a:lnTo>
                  <a:pt x="5472598" y="2439866"/>
                </a:lnTo>
                <a:lnTo>
                  <a:pt x="0" y="2439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632" y="2666672"/>
            <a:ext cx="11990286" cy="295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(r.rating),1)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avg_rating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 c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 r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c.title_id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=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r.title_id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GROUP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RDER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avg_rating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LIMIT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3;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Q.2.3 Top 3 titles by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average user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 rating.</a:t>
            </a:r>
          </a:p>
        </p:txBody>
      </p:sp>
    </p:spTree>
  </p:cSld>
  <p:clrMapOvr>
    <a:masterClrMapping/>
  </p:clrMapOvr>
  <p:transition spd="fast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7988" y="2792390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55808" y="2792390"/>
            <a:ext cx="2580928" cy="0"/>
          </a:xfrm>
          <a:prstGeom prst="line">
            <a:avLst/>
          </a:prstGeom>
          <a:ln cap="flat" w="38100">
            <a:solidFill>
              <a:srgbClr val="FFD1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815152" y="139489"/>
            <a:ext cx="8299983" cy="9118811"/>
            <a:chOff x="0" y="0"/>
            <a:chExt cx="11066644" cy="1215841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5118" t="0" r="5118" b="0"/>
            <a:stretch>
              <a:fillRect/>
            </a:stretch>
          </p:blipFill>
          <p:spPr>
            <a:xfrm flipH="false" flipV="false">
              <a:off x="0" y="0"/>
              <a:ext cx="2671411" cy="297610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12439" r="0" b="12439"/>
            <a:stretch>
              <a:fillRect/>
            </a:stretch>
          </p:blipFill>
          <p:spPr>
            <a:xfrm flipH="false" flipV="false">
              <a:off x="2798411" y="0"/>
              <a:ext cx="2671411" cy="297610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21545"/>
            <a:stretch>
              <a:fillRect/>
            </a:stretch>
          </p:blipFill>
          <p:spPr>
            <a:xfrm flipH="false" flipV="false">
              <a:off x="5596822" y="0"/>
              <a:ext cx="2671411" cy="2976104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12818" r="0" b="12818"/>
            <a:stretch>
              <a:fillRect/>
            </a:stretch>
          </p:blipFill>
          <p:spPr>
            <a:xfrm flipH="false" flipV="false">
              <a:off x="8395233" y="0"/>
              <a:ext cx="2671411" cy="2976104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15539" t="0" r="15539" b="0"/>
            <a:stretch>
              <a:fillRect/>
            </a:stretch>
          </p:blipFill>
          <p:spPr>
            <a:xfrm flipH="false" flipV="false">
              <a:off x="0" y="3103104"/>
              <a:ext cx="5469822" cy="5952207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/>
            <a:srcRect l="0" t="7611" r="0" b="5333"/>
            <a:stretch>
              <a:fillRect/>
            </a:stretch>
          </p:blipFill>
          <p:spPr>
            <a:xfrm flipH="false" flipV="false">
              <a:off x="5596822" y="3103104"/>
              <a:ext cx="5469822" cy="5952207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/>
            <a:srcRect l="24785" t="0" r="24785" b="0"/>
            <a:stretch>
              <a:fillRect/>
            </a:stretch>
          </p:blipFill>
          <p:spPr>
            <a:xfrm flipH="false" flipV="false">
              <a:off x="0" y="9182311"/>
              <a:ext cx="2671411" cy="2976104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1"/>
            <a:srcRect l="0" t="5437" r="0" b="5437"/>
            <a:stretch>
              <a:fillRect/>
            </a:stretch>
          </p:blipFill>
          <p:spPr>
            <a:xfrm flipH="false" flipV="false">
              <a:off x="2798411" y="9182311"/>
              <a:ext cx="2671411" cy="2976104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2"/>
            <a:srcRect l="0" t="24224" r="0" b="626"/>
            <a:stretch>
              <a:fillRect/>
            </a:stretch>
          </p:blipFill>
          <p:spPr>
            <a:xfrm flipH="false" flipV="false">
              <a:off x="5596822" y="9182311"/>
              <a:ext cx="2671411" cy="2976104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3"/>
            <a:srcRect l="0" t="21250" r="0" b="4385"/>
            <a:stretch>
              <a:fillRect/>
            </a:stretch>
          </p:blipFill>
          <p:spPr>
            <a:xfrm flipH="false" flipV="false">
              <a:off x="8395233" y="9182311"/>
              <a:ext cx="2671411" cy="2976104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455808" y="2154215"/>
            <a:ext cx="580163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b="true" sz="4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Questions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5808" y="2763815"/>
            <a:ext cx="8484473" cy="548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8"/>
              </a:lnSpc>
            </a:pP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Which titles have an average user rating abov</a:t>
            </a: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the overall average rating?</a:t>
            </a: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are the number of titles and average IMDb ratings for each content category (movies, TV series, etc.)?</a:t>
            </a: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are the top-rated titles based on user ratings?</a:t>
            </a: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Which genres receive the highest average IMDb ratings?</a:t>
            </a: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Who are the most active users in terms of rating submissions?</a:t>
            </a: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the distribution of user ratings — e.g., users rating titles highly (≥7.5)?</a:t>
            </a: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do genre preferences correlate with user ratings and IMDb scores?</a:t>
            </a: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 there specific actors whose films consistently get higher ratings?</a:t>
            </a: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does user engagement vary across different categories and genres?</a:t>
            </a:r>
          </a:p>
          <a:p>
            <a:pPr algn="ctr" marL="422981" indent="-211491" lvl="1">
              <a:lnSpc>
                <a:spcPts val="2468"/>
              </a:lnSpc>
              <a:buFont typeface="Arial"/>
              <a:buChar char="•"/>
            </a:pPr>
            <a:r>
              <a:rPr lang="en-US" sz="1959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Which titles have the highest and lowest user ratings and what patterns emerge?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597732"/>
            <a:ext cx="5044910" cy="592952"/>
            <a:chOff x="0" y="0"/>
            <a:chExt cx="6726547" cy="7906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0161" cy="790602"/>
            </a:xfrm>
            <a:custGeom>
              <a:avLst/>
              <a:gdLst/>
              <a:ahLst/>
              <a:cxnLst/>
              <a:rect r="r" b="b" t="t" l="l"/>
              <a:pathLst>
                <a:path h="790602" w="1240161">
                  <a:moveTo>
                    <a:pt x="0" y="0"/>
                  </a:moveTo>
                  <a:lnTo>
                    <a:pt x="1240161" y="0"/>
                  </a:lnTo>
                  <a:lnTo>
                    <a:pt x="1240161" y="790602"/>
                  </a:lnTo>
                  <a:lnTo>
                    <a:pt x="0" y="79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52683" y="34865"/>
              <a:ext cx="5273864" cy="755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16"/>
                </a:lnSpc>
              </a:pPr>
              <a:r>
                <a:rPr lang="en-US" sz="344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813058" y="1603461"/>
            <a:ext cx="3994942" cy="8683539"/>
          </a:xfrm>
          <a:custGeom>
            <a:avLst/>
            <a:gdLst/>
            <a:ahLst/>
            <a:cxnLst/>
            <a:rect r="r" b="b" t="t" l="l"/>
            <a:pathLst>
              <a:path h="8683539" w="3994942">
                <a:moveTo>
                  <a:pt x="0" y="0"/>
                </a:moveTo>
                <a:lnTo>
                  <a:pt x="3994942" y="0"/>
                </a:lnTo>
                <a:lnTo>
                  <a:pt x="3994942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632" y="2666672"/>
            <a:ext cx="11990286" cy="295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a.actor_name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lead_actor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 c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actors a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c.actor_id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=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a.actor_id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ORDER BY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c.title;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Q.2.4 List all titles along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with their lead acto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r.</a:t>
            </a:r>
          </a:p>
        </p:txBody>
      </p:sp>
    </p:spTree>
  </p:cSld>
  <p:clrMapOvr>
    <a:masterClrMapping/>
  </p:clrMapOvr>
  <p:transition spd="fast">
    <p:push dir="u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8804" y="4294645"/>
            <a:ext cx="10390393" cy="1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5"/>
              </a:lnSpc>
              <a:spcBef>
                <a:spcPct val="0"/>
              </a:spcBef>
            </a:pPr>
            <a:r>
              <a:rPr lang="en-US" sz="888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Joins+Subqueries</a:t>
            </a:r>
          </a:p>
        </p:txBody>
      </p:sp>
    </p:spTree>
  </p:cSld>
  <p:clrMapOvr>
    <a:masterClrMapping/>
  </p:clrMapOvr>
  <p:transition spd="fast">
    <p:wipe dir="u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2632" y="2666672"/>
            <a:ext cx="11990286" cy="504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cat.category_name,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g.genre_name,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a.actor_name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 c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categories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c.category_id =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cat.category_id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genres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c.genre_id = g.genre_id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actors a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c.actor_id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=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a.actor_id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ORDER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656192" y="1603461"/>
            <a:ext cx="6603108" cy="8683539"/>
          </a:xfrm>
          <a:custGeom>
            <a:avLst/>
            <a:gdLst/>
            <a:ahLst/>
            <a:cxnLst/>
            <a:rect r="r" b="b" t="t" l="l"/>
            <a:pathLst>
              <a:path h="8683539" w="6603108">
                <a:moveTo>
                  <a:pt x="0" y="0"/>
                </a:moveTo>
                <a:lnTo>
                  <a:pt x="6603108" y="0"/>
                </a:lnTo>
                <a:lnTo>
                  <a:pt x="6603108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Q.3.1 List all titles with their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category, g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enre, and actor.</a:t>
            </a:r>
          </a:p>
        </p:txBody>
      </p:sp>
    </p:spTree>
  </p:cSld>
  <p:clrMapOvr>
    <a:masterClrMapping/>
  </p:clrMapOvr>
  <p:transition spd="fast">
    <p:push dir="u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535893" y="1603461"/>
            <a:ext cx="5184793" cy="8683539"/>
          </a:xfrm>
          <a:custGeom>
            <a:avLst/>
            <a:gdLst/>
            <a:ahLst/>
            <a:cxnLst/>
            <a:rect r="r" b="b" t="t" l="l"/>
            <a:pathLst>
              <a:path h="8683539" w="5184793">
                <a:moveTo>
                  <a:pt x="0" y="0"/>
                </a:moveTo>
                <a:lnTo>
                  <a:pt x="5184793" y="0"/>
                </a:lnTo>
                <a:lnTo>
                  <a:pt x="5184793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30588" y="1603461"/>
            <a:ext cx="5357412" cy="8683539"/>
          </a:xfrm>
          <a:custGeom>
            <a:avLst/>
            <a:gdLst/>
            <a:ahLst/>
            <a:cxnLst/>
            <a:rect r="r" b="b" t="t" l="l"/>
            <a:pathLst>
              <a:path h="8683539" w="5357412">
                <a:moveTo>
                  <a:pt x="0" y="0"/>
                </a:moveTo>
                <a:lnTo>
                  <a:pt x="5357412" y="0"/>
                </a:lnTo>
                <a:lnTo>
                  <a:pt x="5357412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2632" y="2666672"/>
            <a:ext cx="11990286" cy="420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u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.username,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c.title,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r.rating,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r.review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 r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r.user_id =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u.user_id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 c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r.title_id = c.title_id;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Q.3.2 Get all ratings along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with username a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nd title names.</a:t>
            </a:r>
          </a:p>
        </p:txBody>
      </p:sp>
    </p:spTree>
  </p:cSld>
  <p:clrMapOvr>
    <a:masterClrMapping/>
  </p:clrMapOvr>
  <p:transition spd="fast">
    <p:push dir="u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411483" y="4091812"/>
            <a:ext cx="2829998" cy="2103377"/>
          </a:xfrm>
          <a:custGeom>
            <a:avLst/>
            <a:gdLst/>
            <a:ahLst/>
            <a:cxnLst/>
            <a:rect r="r" b="b" t="t" l="l"/>
            <a:pathLst>
              <a:path h="2103377" w="2829998">
                <a:moveTo>
                  <a:pt x="0" y="0"/>
                </a:moveTo>
                <a:lnTo>
                  <a:pt x="2829998" y="0"/>
                </a:lnTo>
                <a:lnTo>
                  <a:pt x="2829998" y="2103376"/>
                </a:lnTo>
                <a:lnTo>
                  <a:pt x="0" y="210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632" y="2666672"/>
            <a:ext cx="11990286" cy="337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.genre_name,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(r.rating),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avg_rating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 r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r.title_id =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genres g ON c.genre_id = g.genre_id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GROUP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g.genre_name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ORDER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avg_rating DESC;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Q.3.3 Get average rating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per g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enre.</a:t>
            </a:r>
          </a:p>
        </p:txBody>
      </p:sp>
    </p:spTree>
  </p:cSld>
  <p:clrMapOvr>
    <a:masterClrMapping/>
  </p:clrMapOvr>
  <p:transition spd="fast">
    <p:push dir="u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2632" y="2666672"/>
            <a:ext cx="11990286" cy="504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c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.title,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cat.category_name,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(r.rating),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avg_rating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 c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ratings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c.title_id =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r.title_id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categories cat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c.category_id = cat.category_id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GROUP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c.title, cat.category_name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HAVING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(r.rating) &gt; (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(rating) 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ratings)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ORDER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avg_rating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949944" y="3246956"/>
            <a:ext cx="5502661" cy="5396549"/>
          </a:xfrm>
          <a:custGeom>
            <a:avLst/>
            <a:gdLst/>
            <a:ahLst/>
            <a:cxnLst/>
            <a:rect r="r" b="b" t="t" l="l"/>
            <a:pathLst>
              <a:path h="5396549" w="5502661">
                <a:moveTo>
                  <a:pt x="0" y="0"/>
                </a:moveTo>
                <a:lnTo>
                  <a:pt x="5502661" y="0"/>
                </a:lnTo>
                <a:lnTo>
                  <a:pt x="5502661" y="5396549"/>
                </a:lnTo>
                <a:lnTo>
                  <a:pt x="0" y="5396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Q.3.4 List titles where average rating is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above overall averag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e rating, including category name.</a:t>
            </a:r>
          </a:p>
        </p:txBody>
      </p:sp>
    </p:spTree>
  </p:cSld>
  <p:clrMapOvr>
    <a:masterClrMapping/>
  </p:clrMapOvr>
  <p:transition spd="fast">
    <p:push dir="u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148002" y="4451205"/>
            <a:ext cx="6111298" cy="1384591"/>
          </a:xfrm>
          <a:custGeom>
            <a:avLst/>
            <a:gdLst/>
            <a:ahLst/>
            <a:cxnLst/>
            <a:rect r="r" b="b" t="t" l="l"/>
            <a:pathLst>
              <a:path h="1384591" w="6111298">
                <a:moveTo>
                  <a:pt x="0" y="0"/>
                </a:moveTo>
                <a:lnTo>
                  <a:pt x="6111298" y="0"/>
                </a:lnTo>
                <a:lnTo>
                  <a:pt x="6111298" y="1384590"/>
                </a:lnTo>
                <a:lnTo>
                  <a:pt x="0" y="1384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632" y="2666672"/>
            <a:ext cx="6183359" cy="420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g.genre_name,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(AVG(c.imdb_rating),1)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avg_imdb_rating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genres g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g.genre_id = c.genre_id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GROUP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g.genre_name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ORDER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avg_imdb_rating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LIMIT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Q.3.5 Find the genre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with the highest a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verage IMDb rating.</a:t>
            </a:r>
          </a:p>
        </p:txBody>
      </p:sp>
    </p:spTree>
  </p:cSld>
  <p:clrMapOvr>
    <a:masterClrMapping/>
  </p:clrMapOvr>
  <p:transition spd="fast">
    <p:push dir="u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813058" y="1603461"/>
            <a:ext cx="3788194" cy="8683539"/>
          </a:xfrm>
          <a:custGeom>
            <a:avLst/>
            <a:gdLst/>
            <a:ahLst/>
            <a:cxnLst/>
            <a:rect r="r" b="b" t="t" l="l"/>
            <a:pathLst>
              <a:path h="8683539" w="3788194">
                <a:moveTo>
                  <a:pt x="0" y="0"/>
                </a:moveTo>
                <a:lnTo>
                  <a:pt x="3788194" y="0"/>
                </a:lnTo>
                <a:lnTo>
                  <a:pt x="3788194" y="8683539"/>
                </a:lnTo>
                <a:lnTo>
                  <a:pt x="0" y="8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632" y="2666672"/>
            <a:ext cx="8218646" cy="378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SELECT DISTINCT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u.username,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r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.rating,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c.t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itle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FROM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ratings r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users u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r.user_id = u.user_id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JOIN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r.title_id = c.title_id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WHE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RE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r.rating &gt;= 7.5</a:t>
            </a:r>
          </a:p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ORDER BY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r.rating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450" y="404624"/>
            <a:ext cx="9479142" cy="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Q.3.6 List users who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rated 7.5 or mo</a:t>
            </a:r>
            <a:r>
              <a:rPr lang="en-US" sz="2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re to any title.</a:t>
            </a:r>
          </a:p>
        </p:txBody>
      </p:sp>
    </p:spTree>
  </p:cSld>
  <p:clrMapOvr>
    <a:masterClrMapping/>
  </p:clrMapOvr>
  <p:transition spd="fast">
    <p:push dir="u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7988" y="2792390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69808" y="1911311"/>
            <a:ext cx="16509446" cy="5602348"/>
          </a:xfrm>
          <a:custGeom>
            <a:avLst/>
            <a:gdLst/>
            <a:ahLst/>
            <a:cxnLst/>
            <a:rect r="r" b="b" t="t" l="l"/>
            <a:pathLst>
              <a:path h="5602348" w="16509446">
                <a:moveTo>
                  <a:pt x="0" y="0"/>
                </a:moveTo>
                <a:lnTo>
                  <a:pt x="16509446" y="0"/>
                </a:lnTo>
                <a:lnTo>
                  <a:pt x="16509446" y="5602349"/>
                </a:lnTo>
                <a:lnTo>
                  <a:pt x="0" y="560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4687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55808" y="2792390"/>
            <a:ext cx="2580928" cy="0"/>
          </a:xfrm>
          <a:prstGeom prst="line">
            <a:avLst/>
          </a:prstGeom>
          <a:ln cap="flat" w="38100">
            <a:solidFill>
              <a:srgbClr val="FFD1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815152" y="139489"/>
            <a:ext cx="8299983" cy="9118811"/>
            <a:chOff x="0" y="0"/>
            <a:chExt cx="11066644" cy="1215841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5118" t="0" r="5118" b="0"/>
            <a:stretch>
              <a:fillRect/>
            </a:stretch>
          </p:blipFill>
          <p:spPr>
            <a:xfrm flipH="false" flipV="false">
              <a:off x="0" y="0"/>
              <a:ext cx="2671411" cy="297610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12439" r="0" b="12439"/>
            <a:stretch>
              <a:fillRect/>
            </a:stretch>
          </p:blipFill>
          <p:spPr>
            <a:xfrm flipH="false" flipV="false">
              <a:off x="2798411" y="0"/>
              <a:ext cx="2671411" cy="297610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21545"/>
            <a:stretch>
              <a:fillRect/>
            </a:stretch>
          </p:blipFill>
          <p:spPr>
            <a:xfrm flipH="false" flipV="false">
              <a:off x="5596822" y="0"/>
              <a:ext cx="2671411" cy="2976104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12818" r="0" b="12818"/>
            <a:stretch>
              <a:fillRect/>
            </a:stretch>
          </p:blipFill>
          <p:spPr>
            <a:xfrm flipH="false" flipV="false">
              <a:off x="8395233" y="0"/>
              <a:ext cx="2671411" cy="2976104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15539" t="0" r="15539" b="0"/>
            <a:stretch>
              <a:fillRect/>
            </a:stretch>
          </p:blipFill>
          <p:spPr>
            <a:xfrm flipH="false" flipV="false">
              <a:off x="0" y="3103104"/>
              <a:ext cx="5469822" cy="5952207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/>
            <a:srcRect l="0" t="7611" r="0" b="5333"/>
            <a:stretch>
              <a:fillRect/>
            </a:stretch>
          </p:blipFill>
          <p:spPr>
            <a:xfrm flipH="false" flipV="false">
              <a:off x="5596822" y="3103104"/>
              <a:ext cx="5469822" cy="5952207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/>
            <a:srcRect l="24785" t="0" r="24785" b="0"/>
            <a:stretch>
              <a:fillRect/>
            </a:stretch>
          </p:blipFill>
          <p:spPr>
            <a:xfrm flipH="false" flipV="false">
              <a:off x="0" y="9182311"/>
              <a:ext cx="2671411" cy="2976104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1"/>
            <a:srcRect l="0" t="5437" r="0" b="5437"/>
            <a:stretch>
              <a:fillRect/>
            </a:stretch>
          </p:blipFill>
          <p:spPr>
            <a:xfrm flipH="false" flipV="false">
              <a:off x="2798411" y="9182311"/>
              <a:ext cx="2671411" cy="2976104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2"/>
            <a:srcRect l="0" t="24224" r="0" b="626"/>
            <a:stretch>
              <a:fillRect/>
            </a:stretch>
          </p:blipFill>
          <p:spPr>
            <a:xfrm flipH="false" flipV="false">
              <a:off x="5596822" y="9182311"/>
              <a:ext cx="2671411" cy="2976104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3"/>
            <a:srcRect l="0" t="21250" r="0" b="4385"/>
            <a:stretch>
              <a:fillRect/>
            </a:stretch>
          </p:blipFill>
          <p:spPr>
            <a:xfrm flipH="false" flipV="false">
              <a:off x="8395233" y="9182311"/>
              <a:ext cx="2671411" cy="2976104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455808" y="2154215"/>
            <a:ext cx="624409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937007"/>
            <a:ext cx="7936021" cy="493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0034" indent="-190017" lvl="1">
              <a:lnSpc>
                <a:spcPts val="2217"/>
              </a:lnSpc>
              <a:buFont typeface="Arial"/>
              <a:buChar char="•"/>
            </a:pP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subset of titles consistently scores above the overall average user rating, indicating user favorit</a:t>
            </a: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that may warrant further promotion or analysis.</a:t>
            </a:r>
          </a:p>
          <a:p>
            <a:pPr algn="ctr" marL="380034" indent="-190017" lvl="1">
              <a:lnSpc>
                <a:spcPts val="2217"/>
              </a:lnSpc>
              <a:buFont typeface="Arial"/>
              <a:buChar char="•"/>
            </a:pP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ategories like Movies and TV Series dominate in number of titles, but their average IMDb ratings suggest variability in quality or popularity.</a:t>
            </a:r>
          </a:p>
          <a:p>
            <a:pPr algn="ctr" marL="380034" indent="-190017" lvl="1">
              <a:lnSpc>
                <a:spcPts val="2217"/>
              </a:lnSpc>
              <a:buFont typeface="Arial"/>
              <a:buChar char="•"/>
            </a:pP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Certain genres, such as Drama and Fantasy, show higher average IMDb ratings, highlighting trends in audience preferences.</a:t>
            </a:r>
          </a:p>
          <a:p>
            <a:pPr algn="ctr" marL="380034" indent="-190017" lvl="1">
              <a:lnSpc>
                <a:spcPts val="2217"/>
              </a:lnSpc>
              <a:buFont typeface="Arial"/>
              <a:buChar char="•"/>
            </a:pP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Lead actors associated with highly rated titles may influence user ratings, reflecting the impact of star power.</a:t>
            </a:r>
          </a:p>
          <a:p>
            <a:pPr algn="ctr" marL="380034" indent="-190017" lvl="1">
              <a:lnSpc>
                <a:spcPts val="2217"/>
              </a:lnSpc>
              <a:buFont typeface="Arial"/>
              <a:buChar char="•"/>
            </a:pP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rating activity is uneven with a few users contributing disproportionately, suggesting opportunities to expand active user base.</a:t>
            </a:r>
          </a:p>
          <a:p>
            <a:pPr algn="ctr" marL="380034" indent="-190017" lvl="1">
              <a:lnSpc>
                <a:spcPts val="2217"/>
              </a:lnSpc>
              <a:buFont typeface="Arial"/>
              <a:buChar char="•"/>
            </a:pP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Titles with multiple high ratings often have strong engagement and positive reviews, serving as examples for content curation.</a:t>
            </a:r>
          </a:p>
          <a:p>
            <a:pPr algn="ctr" marL="380034" indent="-190017" lvl="1">
              <a:lnSpc>
                <a:spcPts val="2217"/>
              </a:lnSpc>
              <a:buFont typeface="Arial"/>
              <a:buChar char="•"/>
            </a:pP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ratings can differ significantly from IMDb ratings, revealing gaps between critical acclaim and user perception.</a:t>
            </a:r>
          </a:p>
          <a:p>
            <a:pPr algn="ctr" marL="380034" indent="-190017" lvl="1">
              <a:lnSpc>
                <a:spcPts val="2217"/>
              </a:lnSpc>
              <a:buFont typeface="Arial"/>
              <a:buChar char="•"/>
            </a:pPr>
            <a:r>
              <a:rPr lang="en-US" sz="1760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Some lower-rated titles still maintain niche followings, suggesting deeper segmentation in audience tastes.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597732"/>
            <a:ext cx="5044910" cy="592952"/>
            <a:chOff x="0" y="0"/>
            <a:chExt cx="6726547" cy="7906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0161" cy="790602"/>
            </a:xfrm>
            <a:custGeom>
              <a:avLst/>
              <a:gdLst/>
              <a:ahLst/>
              <a:cxnLst/>
              <a:rect r="r" b="b" t="t" l="l"/>
              <a:pathLst>
                <a:path h="790602" w="1240161">
                  <a:moveTo>
                    <a:pt x="0" y="0"/>
                  </a:moveTo>
                  <a:lnTo>
                    <a:pt x="1240161" y="0"/>
                  </a:lnTo>
                  <a:lnTo>
                    <a:pt x="1240161" y="790602"/>
                  </a:lnTo>
                  <a:lnTo>
                    <a:pt x="0" y="79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52683" y="34865"/>
              <a:ext cx="5273864" cy="755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16"/>
                </a:lnSpc>
              </a:pPr>
              <a:r>
                <a:rPr lang="en-US" sz="344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68909" y="6757906"/>
            <a:ext cx="2019091" cy="2291168"/>
          </a:xfrm>
          <a:custGeom>
            <a:avLst/>
            <a:gdLst/>
            <a:ahLst/>
            <a:cxnLst/>
            <a:rect r="r" b="b" t="t" l="l"/>
            <a:pathLst>
              <a:path h="2291168" w="2019091">
                <a:moveTo>
                  <a:pt x="0" y="0"/>
                </a:moveTo>
                <a:lnTo>
                  <a:pt x="2019091" y="0"/>
                </a:lnTo>
                <a:lnTo>
                  <a:pt x="2019091" y="2291168"/>
                </a:lnTo>
                <a:lnTo>
                  <a:pt x="0" y="229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54588" y="3086100"/>
            <a:ext cx="5378824" cy="4114800"/>
          </a:xfrm>
          <a:custGeom>
            <a:avLst/>
            <a:gdLst/>
            <a:ahLst/>
            <a:cxnLst/>
            <a:rect r="r" b="b" t="t" l="l"/>
            <a:pathLst>
              <a:path h="4114800" w="5378824">
                <a:moveTo>
                  <a:pt x="0" y="0"/>
                </a:moveTo>
                <a:lnTo>
                  <a:pt x="5378824" y="0"/>
                </a:lnTo>
                <a:lnTo>
                  <a:pt x="53788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68907" y="7732040"/>
            <a:ext cx="10390393" cy="1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5"/>
              </a:lnSpc>
              <a:spcBef>
                <a:spcPct val="0"/>
              </a:spcBef>
            </a:pPr>
            <a:r>
              <a:rPr lang="en-US" sz="888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-By kalpesh attarde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21587" y="1603461"/>
            <a:ext cx="11444826" cy="7654839"/>
          </a:xfrm>
          <a:custGeom>
            <a:avLst/>
            <a:gdLst/>
            <a:ahLst/>
            <a:cxnLst/>
            <a:rect r="r" b="b" t="t" l="l"/>
            <a:pathLst>
              <a:path h="7654839" w="11444826">
                <a:moveTo>
                  <a:pt x="0" y="0"/>
                </a:moveTo>
                <a:lnTo>
                  <a:pt x="11444826" y="0"/>
                </a:lnTo>
                <a:lnTo>
                  <a:pt x="11444826" y="7654839"/>
                </a:lnTo>
                <a:lnTo>
                  <a:pt x="0" y="7654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13183"/>
            <a:ext cx="405336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ER-Diagram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0629" r="0" b="-5970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8804" y="4294645"/>
            <a:ext cx="10390393" cy="15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5"/>
              </a:lnSpc>
              <a:spcBef>
                <a:spcPct val="0"/>
              </a:spcBef>
            </a:pPr>
            <a:r>
              <a:rPr lang="en-US" sz="888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Structure of the tables</a:t>
            </a:r>
          </a:p>
        </p:txBody>
      </p:sp>
    </p:spTree>
  </p:cSld>
  <p:clrMapOvr>
    <a:masterClrMapping/>
  </p:clrMapOvr>
  <p:transition spd="fast">
    <p:wipe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2632" y="2666672"/>
            <a:ext cx="11990286" cy="211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 CREATE TABLE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categories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category_id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 PRIMARY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category_name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VARCHAR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50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NOT NULL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  <a:p>
            <a:pPr algn="just">
              <a:lnSpc>
                <a:spcPts val="335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5688" y="411508"/>
            <a:ext cx="516314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Categories table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542113" y="4428368"/>
            <a:ext cx="8145523" cy="1430263"/>
          </a:xfrm>
          <a:custGeom>
            <a:avLst/>
            <a:gdLst/>
            <a:ahLst/>
            <a:cxnLst/>
            <a:rect r="r" b="b" t="t" l="l"/>
            <a:pathLst>
              <a:path h="1430263" w="8145523">
                <a:moveTo>
                  <a:pt x="0" y="0"/>
                </a:moveTo>
                <a:lnTo>
                  <a:pt x="8145523" y="0"/>
                </a:lnTo>
                <a:lnTo>
                  <a:pt x="8145523" y="1430264"/>
                </a:lnTo>
                <a:lnTo>
                  <a:pt x="0" y="1430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42632" y="2666672"/>
            <a:ext cx="11990286" cy="211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TABLE 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genres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genre_id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PRIMARY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genre_name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 VARCHAR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100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NOT NULL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  <a:p>
            <a:pPr algn="just">
              <a:lnSpc>
                <a:spcPts val="335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464233" y="5242165"/>
            <a:ext cx="8455535" cy="1406131"/>
          </a:xfrm>
          <a:custGeom>
            <a:avLst/>
            <a:gdLst/>
            <a:ahLst/>
            <a:cxnLst/>
            <a:rect r="r" b="b" t="t" l="l"/>
            <a:pathLst>
              <a:path h="1406131" w="8455535">
                <a:moveTo>
                  <a:pt x="0" y="0"/>
                </a:moveTo>
                <a:lnTo>
                  <a:pt x="8455535" y="0"/>
                </a:lnTo>
                <a:lnTo>
                  <a:pt x="8455535" y="1406131"/>
                </a:lnTo>
                <a:lnTo>
                  <a:pt x="0" y="1406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genres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42632" y="2666672"/>
            <a:ext cx="11990286" cy="169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TABLE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actors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actor_id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 PRIMARY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actor_name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VARCHAR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255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NOT NULL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464233" y="5242165"/>
            <a:ext cx="8455535" cy="1406131"/>
          </a:xfrm>
          <a:custGeom>
            <a:avLst/>
            <a:gdLst/>
            <a:ahLst/>
            <a:cxnLst/>
            <a:rect r="r" b="b" t="t" l="l"/>
            <a:pathLst>
              <a:path h="1406131" w="8455535">
                <a:moveTo>
                  <a:pt x="0" y="0"/>
                </a:moveTo>
                <a:lnTo>
                  <a:pt x="8455535" y="0"/>
                </a:lnTo>
                <a:lnTo>
                  <a:pt x="8455535" y="1406131"/>
                </a:lnTo>
                <a:lnTo>
                  <a:pt x="0" y="1406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Actors table</a:t>
            </a:r>
          </a:p>
        </p:txBody>
      </p:sp>
    </p:spTree>
  </p:cSld>
  <p:clrMapOvr>
    <a:masterClrMapping/>
  </p:clrMapOvr>
  <p:transition spd="fast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3461"/>
            <a:ext cx="9144000" cy="868353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FFD1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42632" y="2666672"/>
            <a:ext cx="11990286" cy="672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b="true" sz="2658" spc="-66">
                <a:solidFill>
                  <a:srgbClr val="0E46C2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TABLE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cinema_db (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title_id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 PRIMARY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title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VARCHAR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255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NOT NULL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release_year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duration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                     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imdb_rating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DECIMAL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658" spc="-66">
                <a:solidFill>
                  <a:srgbClr val="FF3333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category_id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genre_id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actor_id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FOREIGN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(category_id)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categories(category_id),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FOREIGN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(genre_id)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genres(genre_id),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FOREIGN KEY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(actor_id) 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E46C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actors(actor_id)</a:t>
            </a:r>
          </a:p>
          <a:p>
            <a:pPr algn="just">
              <a:lnSpc>
                <a:spcPts val="3350"/>
              </a:lnSpc>
            </a:pPr>
            <a:r>
              <a:rPr lang="en-US" sz="2658" spc="-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);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603461"/>
          </a:xfrm>
          <a:custGeom>
            <a:avLst/>
            <a:gdLst/>
            <a:ahLst/>
            <a:cxnLst/>
            <a:rect r="r" b="b" t="t" l="l"/>
            <a:pathLst>
              <a:path h="1603461" w="18288000">
                <a:moveTo>
                  <a:pt x="0" y="0"/>
                </a:moveTo>
                <a:lnTo>
                  <a:pt x="18288000" y="0"/>
                </a:lnTo>
                <a:lnTo>
                  <a:pt x="18288000" y="1603461"/>
                </a:lnTo>
                <a:lnTo>
                  <a:pt x="0" y="160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0629" r="0" b="-59709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13058" y="535333"/>
            <a:ext cx="6106710" cy="717750"/>
            <a:chOff x="0" y="0"/>
            <a:chExt cx="8142280" cy="95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1177" cy="957000"/>
            </a:xfrm>
            <a:custGeom>
              <a:avLst/>
              <a:gdLst/>
              <a:ahLst/>
              <a:cxnLst/>
              <a:rect r="r" b="b" t="t" l="l"/>
              <a:pathLst>
                <a:path h="957000" w="1501177">
                  <a:moveTo>
                    <a:pt x="0" y="0"/>
                  </a:moveTo>
                  <a:lnTo>
                    <a:pt x="1501177" y="0"/>
                  </a:lnTo>
                  <a:lnTo>
                    <a:pt x="1501177" y="957000"/>
                  </a:lnTo>
                  <a:lnTo>
                    <a:pt x="0" y="95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58428" y="46711"/>
              <a:ext cx="6383852" cy="910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0"/>
                </a:lnSpc>
              </a:pPr>
              <a:r>
                <a:rPr lang="en-US" sz="416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MovieMatrixDB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92098" y="3884329"/>
            <a:ext cx="8995902" cy="4121803"/>
          </a:xfrm>
          <a:custGeom>
            <a:avLst/>
            <a:gdLst/>
            <a:ahLst/>
            <a:cxnLst/>
            <a:rect r="r" b="b" t="t" l="l"/>
            <a:pathLst>
              <a:path h="4121803" w="8995902">
                <a:moveTo>
                  <a:pt x="0" y="0"/>
                </a:moveTo>
                <a:lnTo>
                  <a:pt x="8995902" y="0"/>
                </a:lnTo>
                <a:lnTo>
                  <a:pt x="8995902" y="4121803"/>
                </a:lnTo>
                <a:lnTo>
                  <a:pt x="0" y="4121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6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450" y="1929326"/>
            <a:ext cx="7063541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000" spc="-7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SYNTAX:-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688" y="411508"/>
            <a:ext cx="516314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EFEFE"/>
                </a:solidFill>
                <a:latin typeface="Staatliches"/>
                <a:ea typeface="Staatliches"/>
                <a:cs typeface="Staatliches"/>
                <a:sym typeface="Staatliches"/>
              </a:rPr>
              <a:t>cinema_DB  table</a:t>
            </a:r>
          </a:p>
        </p:txBody>
      </p:sp>
    </p:spTree>
  </p:cSld>
  <p:clrMapOvr>
    <a:masterClrMapping/>
  </p:clrMapOvr>
  <p:transition spd="fast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DAGvqggUZjk</dc:identifier>
  <dcterms:modified xsi:type="dcterms:W3CDTF">2011-08-01T06:04:30Z</dcterms:modified>
  <cp:revision>1</cp:revision>
  <dc:title>MovieMatrixDB</dc:title>
</cp:coreProperties>
</file>